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416" r:id="rId3"/>
    <p:sldId id="575" r:id="rId4"/>
    <p:sldId id="577" r:id="rId5"/>
    <p:sldId id="569" r:id="rId6"/>
    <p:sldId id="576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1" autoAdjust="0"/>
    <p:restoredTop sz="91026" autoAdjust="0"/>
  </p:normalViewPr>
  <p:slideViewPr>
    <p:cSldViewPr>
      <p:cViewPr varScale="1">
        <p:scale>
          <a:sx n="78" d="100"/>
          <a:sy n="78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08" y="-96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1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/>
          <a:lstStyle>
            <a:lvl1pPr algn="r">
              <a:defRPr sz="1200"/>
            </a:lvl1pPr>
          </a:lstStyle>
          <a:p>
            <a:fld id="{46D8E988-CEBA-4E80-9E70-B540F9D370C5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29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29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 anchor="b"/>
          <a:lstStyle>
            <a:lvl1pPr algn="r">
              <a:defRPr sz="1200"/>
            </a:lvl1pPr>
          </a:lstStyle>
          <a:p>
            <a:fld id="{A83E1C96-AD46-4D01-A608-6E576DB86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62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1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/>
          <a:lstStyle>
            <a:lvl1pPr algn="r">
              <a:defRPr sz="1200"/>
            </a:lvl1pPr>
          </a:lstStyle>
          <a:p>
            <a:fld id="{55DB2AA7-D698-4C49-9964-62DCADE49517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9" tIns="46412" rIns="92819" bIns="46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2819" tIns="46412" rIns="92819" bIns="464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29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29"/>
            <a:ext cx="3043343" cy="465455"/>
          </a:xfrm>
          <a:prstGeom prst="rect">
            <a:avLst/>
          </a:prstGeom>
        </p:spPr>
        <p:txBody>
          <a:bodyPr vert="horz" lIns="92819" tIns="46412" rIns="92819" bIns="46412" rtlCol="0" anchor="b"/>
          <a:lstStyle>
            <a:lvl1pPr algn="r">
              <a:defRPr sz="1200"/>
            </a:lvl1pPr>
          </a:lstStyle>
          <a:p>
            <a:fld id="{F67A9797-7DF4-431F-922E-5A3AB8AF09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0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 smtClean="0"/>
              <a:t>Coordinate the City’s housing policy;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 smtClean="0"/>
              <a:t>Provide financing for and facilitate the development, rehabilitation, purchase, and preservation of affordable housing in San Francisco;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b="1" dirty="0" smtClean="0"/>
              <a:t>Strengthen the social, physical, and economic infrastructure of San Francisco's neighborhoods and communities in-need.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8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8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7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95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A9797-7DF4-431F-922E-5A3AB8AF09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CF24-E247-4D39-A25C-F70B31D99828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A110B-DA95-452D-BFE6-D59EB469A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28A1-6266-4CE6-8C4B-F6CE672D8DDA}" type="datetimeFigureOut">
              <a:rPr lang="en-US" smtClean="0"/>
              <a:pPr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4A8E-8714-4BDE-AEC2-A912C4F2A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372600" cy="16002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+mn-lt"/>
                <a:cs typeface="Vrinda" pitchFamily="2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+mn-lt"/>
                <a:cs typeface="Vrinda" pitchFamily="2" charset="0"/>
              </a:rPr>
            </a:br>
            <a:r>
              <a:rPr lang="en-US" sz="2400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  <a:t/>
            </a:r>
            <a:br>
              <a:rPr lang="en-US" sz="2400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</a:br>
            <a:r>
              <a:rPr lang="en-US" sz="24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  <a:t/>
            </a:r>
            <a:br>
              <a:rPr lang="en-US" sz="24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</a:br>
            <a:r>
              <a:rPr lang="en-US" sz="24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  <a:t>  </a:t>
            </a:r>
            <a:br>
              <a:rPr lang="en-US" sz="24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</a:br>
            <a:r>
              <a:rPr lang="en-US" sz="20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  <a:t>Possible Elimination of CDBG and HOME Federal Grants</a:t>
            </a:r>
            <a:r>
              <a:rPr lang="en-US" sz="24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  <a:t/>
            </a:r>
            <a:br>
              <a:rPr lang="en-US" sz="2400" b="1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Century Gothic" pitchFamily="34" charset="0"/>
                <a:ea typeface="+mn-ea"/>
                <a:cs typeface="Courier New" pitchFamily="49" charset="0"/>
              </a:rPr>
            </a:br>
            <a:endParaRPr lang="en-US" sz="2400" b="1" spc="1000" dirty="0">
              <a:solidFill>
                <a:schemeClr val="bg1"/>
              </a:solidFill>
              <a:latin typeface="+mn-lt"/>
              <a:ea typeface="+mn-ea"/>
              <a:cs typeface="Vrind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953000"/>
            <a:ext cx="6400800" cy="17526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</a:rPr>
              <a:t>CITY AND COUNTY OF</a:t>
            </a:r>
          </a:p>
          <a:p>
            <a:pPr algn="r">
              <a:spcBef>
                <a:spcPts val="0"/>
              </a:spcBef>
            </a:pPr>
            <a:r>
              <a:rPr lang="en-US" sz="4400" dirty="0" smtClean="0">
                <a:solidFill>
                  <a:schemeClr val="bg1"/>
                </a:solidFill>
              </a:rPr>
              <a:t>SAN FRANCISCO</a:t>
            </a:r>
          </a:p>
          <a:p>
            <a:pPr algn="r"/>
            <a:r>
              <a:rPr lang="en-US" sz="1700" dirty="0" smtClean="0">
                <a:solidFill>
                  <a:schemeClr val="bg1"/>
                </a:solidFill>
              </a:rPr>
              <a:t>MAYOR EDWIN M. LEE</a:t>
            </a:r>
            <a:endParaRPr lang="en-US" sz="1700" dirty="0">
              <a:solidFill>
                <a:schemeClr val="bg1"/>
              </a:solidFill>
            </a:endParaRPr>
          </a:p>
        </p:txBody>
      </p:sp>
      <p:pic>
        <p:nvPicPr>
          <p:cNvPr id="6" name="Picture 5" descr="CITYSEAL.GIF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tretch>
            <a:fillRect/>
          </a:stretch>
        </p:blipFill>
        <p:spPr>
          <a:xfrm>
            <a:off x="8001000" y="85025"/>
            <a:ext cx="995578" cy="9906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597586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March 23, 2017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33400"/>
            <a:ext cx="846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Courier New" pitchFamily="49" charset="0"/>
              </a:rPr>
              <a:t>Community Development Block Grant</a:t>
            </a:r>
            <a:endParaRPr lang="en-US" sz="2800" spc="3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Courier New" pitchFamily="49" charset="0"/>
            </a:endParaRP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</a:t>
            </a:r>
            <a:r>
              <a:rPr lang="en-US" sz="1400" spc="48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CDBG program is a Federal entitlement program given to all cities with populations exceeding 50,000.  CDBG funds must be used to primarily benefit low- and moderate-income households.</a:t>
            </a:r>
          </a:p>
          <a:p>
            <a:endParaRPr lang="en-US" sz="2400" dirty="0"/>
          </a:p>
          <a:p>
            <a:r>
              <a:rPr lang="en-US" sz="2400" dirty="0" smtClean="0"/>
              <a:t>In San Francisco, our annual CDBG allocation of $16.4M currently benefits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ffordable </a:t>
            </a:r>
            <a:r>
              <a:rPr lang="en-US" sz="2400" dirty="0"/>
              <a:t>housing development or </a:t>
            </a:r>
            <a:r>
              <a:rPr lang="en-US" sz="2400" dirty="0" smtClean="0"/>
              <a:t>rehabilitation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6 </a:t>
            </a:r>
            <a:r>
              <a:rPr lang="en-US" sz="2400" dirty="0" smtClean="0"/>
              <a:t>organizations/developments </a:t>
            </a:r>
            <a:r>
              <a:rPr lang="en-US" sz="2400" dirty="0" smtClean="0"/>
              <a:t>funded)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Housing-related services such as </a:t>
            </a:r>
            <a:r>
              <a:rPr lang="en-US" sz="2400" dirty="0" smtClean="0"/>
              <a:t>eviction prevention and tenant counseling </a:t>
            </a:r>
            <a:r>
              <a:rPr lang="en-US" sz="2400" dirty="0"/>
              <a:t>(7,800 clients served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27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33400"/>
            <a:ext cx="846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Courier New" pitchFamily="49" charset="0"/>
              </a:rPr>
              <a:t>Community Development Block Grant</a:t>
            </a:r>
            <a:endParaRPr lang="en-US" sz="2800" spc="3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Courier New" pitchFamily="49" charset="0"/>
            </a:endParaRP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</a:t>
            </a:r>
            <a:r>
              <a:rPr lang="en-US" sz="1400" spc="48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61225" y="1319151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Legal</a:t>
            </a:r>
            <a:r>
              <a:rPr lang="en-US" sz="2400" dirty="0" smtClean="0"/>
              <a:t>, financial, and job-readiness services (5,400 clients served)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Workforce </a:t>
            </a:r>
            <a:r>
              <a:rPr lang="en-US" sz="2400" dirty="0"/>
              <a:t>training for various populations (1,600 clients served)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Small </a:t>
            </a:r>
            <a:r>
              <a:rPr lang="en-US" sz="2400" dirty="0"/>
              <a:t>business assistance and commercial corridor revitalization (325 businesses and 1,200 people/jobs assisted or preserved)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Other public services (900 clients served)</a:t>
            </a:r>
          </a:p>
          <a:p>
            <a:pPr lvl="1"/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Capital </a:t>
            </a:r>
            <a:r>
              <a:rPr lang="en-US" sz="2400" dirty="0"/>
              <a:t>improvements to community </a:t>
            </a:r>
            <a:r>
              <a:rPr lang="en-US" sz="2400" dirty="0" smtClean="0"/>
              <a:t>facilities (22 facilities)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MOHCD </a:t>
            </a:r>
            <a:r>
              <a:rPr lang="en-US" sz="2400" dirty="0" smtClean="0"/>
              <a:t>administration and </a:t>
            </a:r>
            <a:r>
              <a:rPr lang="en-US" sz="2400" dirty="0" smtClean="0"/>
              <a:t>operations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72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33400"/>
            <a:ext cx="846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Courier New" pitchFamily="49" charset="0"/>
              </a:rPr>
              <a:t>HOME Investment Partnerships Program</a:t>
            </a:r>
            <a:endParaRPr lang="en-US" sz="2800" spc="3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Courier New" pitchFamily="49" charset="0"/>
            </a:endParaRP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</a:t>
            </a:r>
            <a:r>
              <a:rPr lang="en-US" sz="1400" spc="48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4478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HOME is a Federal entitlement program given to larger cities with demonstrated poverty and inadequate housing supply. HOME funds must be used to create affordable housing benefitting low-income households.</a:t>
            </a:r>
          </a:p>
          <a:p>
            <a:endParaRPr lang="en-US" sz="2400" dirty="0"/>
          </a:p>
          <a:p>
            <a:r>
              <a:rPr lang="en-US" sz="2400" dirty="0" smtClean="0"/>
              <a:t>In future years, we anticipate that our annual HOME allocation of $4.1M would support a portion of one new multifamily development each year.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27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533400"/>
            <a:ext cx="846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pc="300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cs typeface="Courier New" pitchFamily="49" charset="0"/>
              </a:rPr>
              <a:t>Timing &amp; Congressional Support</a:t>
            </a:r>
            <a:endParaRPr lang="en-US" sz="2800" spc="300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Century Gothic" pitchFamily="34" charset="0"/>
              <a:cs typeface="Courier New" pitchFamily="49" charset="0"/>
            </a:endParaRPr>
          </a:p>
        </p:txBody>
      </p:sp>
      <p:pic>
        <p:nvPicPr>
          <p:cNvPr id="16" name="Picture 15" descr="MFE070401042L2_tcm23-96257_edited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248400"/>
            <a:ext cx="9144000" cy="609600"/>
          </a:xfrm>
          <a:prstGeom prst="rect">
            <a:avLst/>
          </a:prstGeom>
        </p:spPr>
      </p:pic>
      <p:pic>
        <p:nvPicPr>
          <p:cNvPr id="18" name="Picture 17" descr="CITYSEAL.GIF"/>
          <p:cNvPicPr>
            <a:picLocks noChangeAspect="1"/>
          </p:cNvPicPr>
          <p:nvPr/>
        </p:nvPicPr>
        <p:blipFill>
          <a:blip r:embed="rId4" cstate="print">
            <a:lum bright="1000" contrast="20000"/>
          </a:blip>
          <a:stretch>
            <a:fillRect/>
          </a:stretch>
        </p:blipFill>
        <p:spPr>
          <a:xfrm>
            <a:off x="8536001" y="6295725"/>
            <a:ext cx="536080" cy="533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24575" y="63246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/>
            <a:r>
              <a:rPr lang="en-US" sz="1400" spc="480" dirty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MAYOR’S OFFICE OF HOUSING AND COMMUNITY </a:t>
            </a:r>
            <a:r>
              <a:rPr lang="en-US" sz="1400" spc="48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Vrinda" pitchFamily="2" charset="0"/>
              </a:rPr>
              <a:t>DEVELOPMENT</a:t>
            </a:r>
            <a:endParaRPr lang="en-US" sz="1400" spc="4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0" y="6500751"/>
            <a:ext cx="2133600" cy="365125"/>
          </a:xfrm>
        </p:spPr>
        <p:txBody>
          <a:bodyPr/>
          <a:lstStyle/>
          <a:p>
            <a:pPr algn="l"/>
            <a:fld id="{F01A110B-DA95-452D-BFE6-D59EB469AACF}" type="slidenum">
              <a:rPr lang="en-US" smtClean="0">
                <a:solidFill>
                  <a:schemeClr val="bg1"/>
                </a:solidFill>
              </a:rPr>
              <a:pPr algn="l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2954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This is not the first time that dramatic cuts to CDBG have been proposed.  In the past, however, the program has had broad popularity in Congress. A major focus of the National League of </a:t>
            </a:r>
            <a:r>
              <a:rPr lang="en-US" sz="2400" i="1" dirty="0" smtClean="0"/>
              <a:t>Cities and many other organizations </a:t>
            </a:r>
            <a:r>
              <a:rPr lang="en-US" sz="2400" i="1" dirty="0"/>
              <a:t>is to try and save </a:t>
            </a:r>
            <a:r>
              <a:rPr lang="en-US" sz="2400" i="1" dirty="0" smtClean="0"/>
              <a:t>CDBG. </a:t>
            </a:r>
            <a:endParaRPr lang="en-US" sz="2400" i="1" dirty="0"/>
          </a:p>
          <a:p>
            <a:endParaRPr lang="en-US" sz="2400" dirty="0"/>
          </a:p>
          <a:p>
            <a:r>
              <a:rPr lang="en-US" sz="2400" dirty="0" smtClean="0"/>
              <a:t>We anticipate the potential elimination of </a:t>
            </a:r>
            <a:r>
              <a:rPr lang="en-US" sz="2400" dirty="0" smtClean="0"/>
              <a:t>CDBG and HOME </a:t>
            </a:r>
            <a:r>
              <a:rPr lang="en-US" sz="2400" dirty="0" smtClean="0"/>
              <a:t>would first impact the City in FY18-19.  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City’s annual </a:t>
            </a:r>
            <a:r>
              <a:rPr lang="en-US" sz="2400" dirty="0" smtClean="0"/>
              <a:t>allocations are received </a:t>
            </a:r>
            <a:r>
              <a:rPr lang="en-US" sz="2400" dirty="0"/>
              <a:t>approximately nine months after the start of the Federal fiscal year.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Our </a:t>
            </a:r>
            <a:r>
              <a:rPr lang="en-US" sz="2400" dirty="0"/>
              <a:t>FY17-18 allocations are currently unknown due to the Federal FY16-17 budget still functioning on a Continuing Resolution, but we are currently expecting only slight reductions in FY17-18.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839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21439</TotalTime>
  <Words>388</Words>
  <Application>Microsoft Office PowerPoint</Application>
  <PresentationFormat>On-screen Show (4:3)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Vrinda</vt:lpstr>
      <vt:lpstr>Office Theme</vt:lpstr>
      <vt:lpstr>Custom Design</vt:lpstr>
      <vt:lpstr>      Possible Elimination of CDBG and HOME Federal Grants </vt:lpstr>
      <vt:lpstr>PowerPoint Presentation</vt:lpstr>
      <vt:lpstr>PowerPoint Presentation</vt:lpstr>
      <vt:lpstr>PowerPoint Presentation</vt:lpstr>
      <vt:lpstr>PowerPoint Presentation</vt:lpstr>
    </vt:vector>
  </TitlesOfParts>
  <Company>CCSF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OHack</dc:creator>
  <cp:lastModifiedBy>Benjamin McCloskey</cp:lastModifiedBy>
  <cp:revision>1159</cp:revision>
  <cp:lastPrinted>2015-09-24T18:14:20Z</cp:lastPrinted>
  <dcterms:created xsi:type="dcterms:W3CDTF">2015-05-03T20:28:52Z</dcterms:created>
  <dcterms:modified xsi:type="dcterms:W3CDTF">2017-03-22T21:09:39Z</dcterms:modified>
</cp:coreProperties>
</file>