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8" r:id="rId4"/>
    <p:sldId id="331" r:id="rId5"/>
    <p:sldId id="360" r:id="rId6"/>
    <p:sldId id="354" r:id="rId7"/>
    <p:sldId id="357" r:id="rId8"/>
    <p:sldId id="356" r:id="rId9"/>
    <p:sldId id="362" r:id="rId10"/>
    <p:sldId id="363" r:id="rId11"/>
    <p:sldId id="365" r:id="rId12"/>
    <p:sldId id="36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DY COMERFORD" initials="CC" lastIdx="6" clrIdx="0"/>
  <p:cmAuthor id="1" name="ANNE PEARSON" initials="AP" lastIdx="9" clrIdx="1">
    <p:extLst/>
  </p:cmAuthor>
  <p:cmAuthor id="2" name="NICOLE SANDBERG" initials="N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5EB"/>
    <a:srgbClr val="0069B0"/>
    <a:srgbClr val="004B7D"/>
    <a:srgbClr val="5793C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0256" autoAdjust="0"/>
  </p:normalViewPr>
  <p:slideViewPr>
    <p:cSldViewPr snapToGrid="0">
      <p:cViewPr varScale="1">
        <p:scale>
          <a:sx n="75" d="100"/>
          <a:sy n="75" d="100"/>
        </p:scale>
        <p:origin x="11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192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70FB20AD-181C-42B7-89B2-25AB400B17DE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8"/>
            <a:ext cx="3038475" cy="466725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8"/>
            <a:ext cx="3038475" cy="466725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463B1135-0FFC-4C4F-B960-41593FD76B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7839" cy="466433"/>
          </a:xfrm>
          <a:prstGeom prst="rect">
            <a:avLst/>
          </a:prstGeom>
        </p:spPr>
        <p:txBody>
          <a:bodyPr vert="horz" lIns="93138" tIns="46569" rIns="93138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2"/>
            <a:ext cx="3037839" cy="466433"/>
          </a:xfrm>
          <a:prstGeom prst="rect">
            <a:avLst/>
          </a:prstGeom>
        </p:spPr>
        <p:txBody>
          <a:bodyPr vert="horz" lIns="93138" tIns="46569" rIns="93138" bIns="46569" rtlCol="0"/>
          <a:lstStyle>
            <a:lvl1pPr algn="r">
              <a:defRPr sz="1200"/>
            </a:lvl1pPr>
          </a:lstStyle>
          <a:p>
            <a:fld id="{3C3FBF3A-47B4-4A83-B5A9-7CDB4EC4E0EC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8" tIns="46569" rIns="93138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73893"/>
            <a:ext cx="5608320" cy="3660458"/>
          </a:xfrm>
          <a:prstGeom prst="rect">
            <a:avLst/>
          </a:prstGeom>
        </p:spPr>
        <p:txBody>
          <a:bodyPr vert="horz" lIns="93138" tIns="46569" rIns="93138" bIns="465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39" cy="466433"/>
          </a:xfrm>
          <a:prstGeom prst="rect">
            <a:avLst/>
          </a:prstGeom>
        </p:spPr>
        <p:txBody>
          <a:bodyPr vert="horz" lIns="93138" tIns="46569" rIns="93138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1"/>
            <a:ext cx="3037839" cy="466433"/>
          </a:xfrm>
          <a:prstGeom prst="rect">
            <a:avLst/>
          </a:prstGeom>
        </p:spPr>
        <p:txBody>
          <a:bodyPr vert="horz" lIns="93138" tIns="46569" rIns="93138" bIns="46569" rtlCol="0" anchor="b"/>
          <a:lstStyle>
            <a:lvl1pPr algn="r">
              <a:defRPr sz="1200"/>
            </a:lvl1pPr>
          </a:lstStyle>
          <a:p>
            <a:fld id="{8EDD091D-32A7-4813-8FFE-7DD1568E4D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9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36" indent="-165236">
              <a:buFont typeface="Arial" panose="020B0604020202020204" pitchFamily="34" charset="0"/>
              <a:buChar char="•"/>
            </a:pPr>
            <a:r>
              <a:rPr lang="en-US" dirty="0" smtClean="0"/>
              <a:t>This presentation is the fifth DPH’s series of presentation on the post‐election environment.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5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7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78" marR="0" indent="-1713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3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4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78" marR="0" indent="-1713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7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7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78" marR="0" indent="-1713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2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78" marR="0" indent="-1713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3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091D-32A7-4813-8FFE-7DD1568E4D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6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3889-6E62-433B-B9DB-59C57318C120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1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A0A-C4E3-4423-B317-810F2629B427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7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E69A-E6C9-405D-BBAE-5093BADF579B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4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1FDAC36-C39C-4172-A21E-3E8A3EC64D66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8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B81D-DC0A-4638-B651-1C68E12BD5CA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6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99C-DBBD-4F36-8080-CC3570EB07A1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1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0AA4-403F-4477-9A30-C1E4A4AA9EB4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9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46E9-2DDB-47D3-A230-D3DE46B16725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4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7DAA-8FBE-45AB-B86D-C2EC3B32F173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95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7848-F8DF-4E2A-B0DB-789CEF9B83E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CE62-6A15-45BF-8BCD-D4FF7226C55A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94" indent="-228594">
              <a:buClr>
                <a:srgbClr val="666699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318E-2D81-477F-A5AD-FBC8C274C924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0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3BFE7C9-AA52-4513-A9E2-39C968B537D9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2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3A0-D2E7-4B9B-A755-E09562D61622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B422-FB31-4D65-AC0B-DF7F89BDE56F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4B69-D869-40C8-B6EE-94EB02BA7D00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6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2B2B-8DB5-40F6-88B3-B969AD4B7401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BAF0-86EB-4001-8E48-77A0D8488DE5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7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AE93-8036-4AC3-94C2-599ED76A9B04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967D-C091-4D11-9075-92755963184F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7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DC3D-4F97-4D2E-9167-E03ED40AAD90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141A-59D9-4673-9FBB-B88CC47DDD51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572C-A428-42BA-BD2C-84B0C1367222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01CE6ED-F57D-48CA-B56A-70E333795E66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45042ED-7698-437F-810D-94AC3D86B9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8" y="135943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Federal Update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2342" y="3636966"/>
            <a:ext cx="8402512" cy="1655762"/>
          </a:xfrm>
        </p:spPr>
        <p:txBody>
          <a:bodyPr>
            <a:normAutofit lnSpcReduction="10000"/>
          </a:bodyPr>
          <a:lstStyle/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Budget &amp; Finance Federal Select Committee	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March 23, </a:t>
            </a:r>
            <a:r>
              <a:rPr lang="en-US" sz="3200" dirty="0" smtClean="0">
                <a:solidFill>
                  <a:schemeClr val="bg1"/>
                </a:solidFill>
              </a:rPr>
              <a:t>2017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1212498" cy="12864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B9BD5"/>
                </a:solidFill>
              </a:rPr>
              <a:t>President’s Budget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lvl="1" indent="0">
              <a:spcBef>
                <a:spcPts val="2400"/>
              </a:spcBef>
              <a:buNone/>
            </a:pPr>
            <a:r>
              <a:rPr lang="en-US" sz="2800" b="1" dirty="0" smtClean="0"/>
              <a:t>President’s </a:t>
            </a:r>
            <a:r>
              <a:rPr lang="en-US" sz="2800" b="1" dirty="0"/>
              <a:t>“skinny” budget </a:t>
            </a:r>
            <a:r>
              <a:rPr lang="en-US" sz="2800" dirty="0"/>
              <a:t>provides very little detail on health spending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Health &amp; Human Services budget to see an 18% decrease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Specifics of how that will be achieved are not provided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Budget proposal excludes spending on entitlement programs, like Medicaid</a:t>
            </a:r>
          </a:p>
          <a:p>
            <a:pPr marL="22225" lvl="1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2800" dirty="0" smtClean="0"/>
              <a:t>Not enough detail to determine the impact on SFDPH</a:t>
            </a:r>
          </a:p>
          <a:p>
            <a:pPr marL="22225" lvl="1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2800" dirty="0" smtClean="0"/>
              <a:t>Additionally, any reductions will likely also be impacted how California responds.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1212498" cy="12864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What is SFDPH doing to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2200" b="1" dirty="0"/>
              <a:t>Advocacy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Regular communication with the city’s federal and state lobbyists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Working with </a:t>
            </a:r>
            <a:r>
              <a:rPr lang="en-US" sz="2200" dirty="0"/>
              <a:t>our federal and state delegations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Working </a:t>
            </a:r>
            <a:r>
              <a:rPr lang="en-US" sz="2200" dirty="0"/>
              <a:t>with our </a:t>
            </a:r>
            <a:r>
              <a:rPr lang="en-US" sz="2200" dirty="0" smtClean="0"/>
              <a:t>national and statewide associations </a:t>
            </a:r>
            <a:endParaRPr lang="en-US" sz="2200" dirty="0"/>
          </a:p>
          <a:p>
            <a:pPr marL="118872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2200" b="1" dirty="0" smtClean="0"/>
              <a:t>Maximizing </a:t>
            </a:r>
            <a:r>
              <a:rPr lang="en-US" sz="2200" b="1" dirty="0"/>
              <a:t>current programs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Ensuring we are maximizing revenues that we are eligible for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Educating clients/patients that nothing has changed and they can continue to access services</a:t>
            </a:r>
          </a:p>
          <a:p>
            <a:pPr marL="118872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2200" b="1" dirty="0"/>
              <a:t>Analyzing the impact on the current health care environment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San Francisco remains committed to ensuring health care access for our residents.</a:t>
            </a:r>
          </a:p>
          <a:p>
            <a:pPr marL="576072" lvl="1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will continue to work toward this goal alongside our healthcare partners citywide, as we did when we created Healthy San Francisco.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0772775" cy="1286405"/>
          </a:xfrm>
        </p:spPr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Introduction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1078570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indent="0">
              <a:spcBef>
                <a:spcPts val="2400"/>
              </a:spcBef>
              <a:buNone/>
            </a:pPr>
            <a:r>
              <a:rPr lang="en-US" sz="2800" b="1" dirty="0"/>
              <a:t>San Francisco has seen success </a:t>
            </a:r>
            <a:r>
              <a:rPr lang="en-US" sz="2800" dirty="0"/>
              <a:t>in implementation of the Affordable Care </a:t>
            </a:r>
            <a:r>
              <a:rPr lang="en-US" sz="2800" dirty="0" smtClean="0"/>
              <a:t>Act</a:t>
            </a:r>
            <a:endParaRPr lang="en-US" sz="2800" dirty="0"/>
          </a:p>
          <a:p>
            <a:pPr marL="22225" indent="0">
              <a:spcBef>
                <a:spcPts val="2400"/>
              </a:spcBef>
              <a:buNone/>
            </a:pPr>
            <a:r>
              <a:rPr lang="en-US" sz="2800" dirty="0"/>
              <a:t>The </a:t>
            </a:r>
            <a:r>
              <a:rPr lang="en-US" sz="2800" b="1" dirty="0"/>
              <a:t>American Health Care Act </a:t>
            </a:r>
            <a:r>
              <a:rPr lang="en-US" sz="2800" dirty="0"/>
              <a:t>(AHCA) has been introduced to repeal and replace the </a:t>
            </a:r>
            <a:r>
              <a:rPr lang="en-US" sz="2800" dirty="0" smtClean="0"/>
              <a:t>Affordable Care Act</a:t>
            </a:r>
            <a:endParaRPr lang="en-US" sz="2800" dirty="0"/>
          </a:p>
          <a:p>
            <a:pPr marL="22225" indent="0">
              <a:spcBef>
                <a:spcPts val="2400"/>
              </a:spcBef>
              <a:buNone/>
            </a:pPr>
            <a:r>
              <a:rPr lang="en-US" sz="2800" dirty="0"/>
              <a:t>There is </a:t>
            </a:r>
            <a:r>
              <a:rPr lang="en-US" sz="2800" b="1" dirty="0"/>
              <a:t>significant uncertainty</a:t>
            </a:r>
            <a:r>
              <a:rPr lang="en-US" sz="2800" dirty="0"/>
              <a:t> about </a:t>
            </a:r>
            <a:r>
              <a:rPr lang="en-US" sz="2800" dirty="0" smtClean="0"/>
              <a:t>the AHCA</a:t>
            </a:r>
            <a:endParaRPr lang="en-US" sz="2800" dirty="0"/>
          </a:p>
          <a:p>
            <a:pPr marL="47942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Unclear whether the </a:t>
            </a:r>
            <a:r>
              <a:rPr lang="en-US" sz="2800" dirty="0" smtClean="0"/>
              <a:t>AHCA will </a:t>
            </a:r>
            <a:r>
              <a:rPr lang="en-US" sz="2800" dirty="0"/>
              <a:t>pass</a:t>
            </a:r>
          </a:p>
          <a:p>
            <a:pPr marL="47942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If </a:t>
            </a:r>
            <a:r>
              <a:rPr lang="en-US" sz="2800" dirty="0" smtClean="0"/>
              <a:t>the AHCA does </a:t>
            </a:r>
            <a:r>
              <a:rPr lang="en-US" sz="2800" dirty="0"/>
              <a:t>pass</a:t>
            </a:r>
          </a:p>
          <a:p>
            <a:pPr marL="9366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It may look different than the current version</a:t>
            </a:r>
          </a:p>
          <a:p>
            <a:pPr marL="9366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Many details will be left to the Administration to interpret</a:t>
            </a:r>
          </a:p>
          <a:p>
            <a:pPr marL="9366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What California does in response will be as important as federal level actions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739" y="5935401"/>
            <a:ext cx="4114800" cy="228600"/>
          </a:xfrm>
        </p:spPr>
        <p:txBody>
          <a:bodyPr/>
          <a:lstStyle/>
          <a:p>
            <a:fld id="{5906B81D-DC0A-4638-B651-1C68E12BD5CA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4392" y="332449"/>
            <a:ext cx="10772775" cy="1286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B9BD5"/>
                </a:solidFill>
              </a:rPr>
              <a:t>Proposed AHCA Implementation Timeline*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4967" y="2327996"/>
            <a:ext cx="11300346" cy="1637730"/>
          </a:xfrm>
          <a:prstGeom prst="rightArrow">
            <a:avLst/>
          </a:prstGeom>
          <a:solidFill>
            <a:srgbClr val="5793C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311471" y="2867457"/>
            <a:ext cx="559559" cy="573206"/>
          </a:xfrm>
          <a:prstGeom prst="ellipse">
            <a:avLst/>
          </a:prstGeom>
          <a:solidFill>
            <a:srgbClr val="004B7D"/>
          </a:solidFill>
          <a:ln w="28575">
            <a:solidFill>
              <a:srgbClr val="D0E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50390" y="2877207"/>
            <a:ext cx="559559" cy="573206"/>
          </a:xfrm>
          <a:prstGeom prst="ellipse">
            <a:avLst/>
          </a:prstGeom>
          <a:solidFill>
            <a:srgbClr val="D0E5EB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E5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431" y="1995189"/>
            <a:ext cx="123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AHCA Introduced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56841" y="3738110"/>
            <a:ext cx="1321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Passed House </a:t>
            </a:r>
            <a:r>
              <a:rPr lang="en-US" dirty="0"/>
              <a:t>Energy and Commerce and Ways and Means Committees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51707" y="1443531"/>
            <a:ext cx="132155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Passed House </a:t>
            </a:r>
            <a:r>
              <a:rPr lang="en-US" dirty="0"/>
              <a:t>Budget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18993" y="2877207"/>
            <a:ext cx="559559" cy="573206"/>
          </a:xfrm>
          <a:prstGeom prst="ellipse">
            <a:avLst/>
          </a:prstGeom>
          <a:solidFill>
            <a:srgbClr val="D0E5EB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E5EB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94935" y="2867457"/>
            <a:ext cx="559559" cy="573206"/>
          </a:xfrm>
          <a:prstGeom prst="ellipse">
            <a:avLst/>
          </a:prstGeom>
          <a:solidFill>
            <a:srgbClr val="D0E5EB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E5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430" y="248897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3/6/2017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36944" y="355130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3/12/2017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51707" y="249287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3/16/2017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27414" y="3551308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3/20-23/2017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48668" y="249162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3/23/2017</a:t>
            </a:r>
            <a:endParaRPr lang="en-US" sz="1400" b="1" dirty="0"/>
          </a:p>
        </p:txBody>
      </p:sp>
      <p:sp>
        <p:nvSpPr>
          <p:cNvPr id="33" name="Oval 32"/>
          <p:cNvSpPr/>
          <p:nvPr/>
        </p:nvSpPr>
        <p:spPr>
          <a:xfrm>
            <a:off x="9951468" y="2877207"/>
            <a:ext cx="559559" cy="573206"/>
          </a:xfrm>
          <a:prstGeom prst="ellipse">
            <a:avLst/>
          </a:prstGeom>
          <a:solidFill>
            <a:srgbClr val="004B7D"/>
          </a:solidFill>
          <a:ln w="28575">
            <a:solidFill>
              <a:srgbClr val="D0E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805518" y="1166980"/>
            <a:ext cx="1434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Major  provisions currently scheduled go into effect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57057" y="3721718"/>
            <a:ext cx="4902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If passed by the House, AHCA would move to the Senate.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Though Senate leadership has indicated a quick vote, some Senators oppose the current version of the AHCA.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Any amendments made in the Senate would have to go to conference committee and then back to the House for concurrence.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7430" y="6354213"/>
            <a:ext cx="1112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*This is the timeline currently projected by Congressional Republican leadership but may be subject to change.</a:t>
            </a:r>
            <a:endParaRPr lang="en-US" sz="1600" dirty="0"/>
          </a:p>
        </p:txBody>
      </p:sp>
      <p:sp>
        <p:nvSpPr>
          <p:cNvPr id="4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14987" y="2498196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1/1/2020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332032" y="3518064"/>
            <a:ext cx="461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Timeline unknown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356949" y="3738110"/>
            <a:ext cx="132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House </a:t>
            </a:r>
            <a:r>
              <a:rPr lang="en-US" i="1" dirty="0" smtClean="0"/>
              <a:t>Rules Committee </a:t>
            </a:r>
            <a:r>
              <a:rPr lang="en-US" i="1" dirty="0" smtClean="0"/>
              <a:t>mock-up</a:t>
            </a:r>
            <a:endParaRPr lang="en-US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48668" y="1721835"/>
            <a:ext cx="132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House </a:t>
            </a:r>
            <a:r>
              <a:rPr lang="en-US" i="1" dirty="0" smtClean="0"/>
              <a:t>floor vote anticipated</a:t>
            </a:r>
            <a:endParaRPr lang="en-US" i="1" dirty="0"/>
          </a:p>
        </p:txBody>
      </p:sp>
      <p:sp>
        <p:nvSpPr>
          <p:cNvPr id="28" name="Oval 27"/>
          <p:cNvSpPr/>
          <p:nvPr/>
        </p:nvSpPr>
        <p:spPr>
          <a:xfrm>
            <a:off x="3610226" y="2867457"/>
            <a:ext cx="559559" cy="573206"/>
          </a:xfrm>
          <a:prstGeom prst="ellipse">
            <a:avLst/>
          </a:prstGeom>
          <a:solidFill>
            <a:srgbClr val="D0E5EB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E5EB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15081" y="2856125"/>
            <a:ext cx="559559" cy="573206"/>
          </a:xfrm>
          <a:prstGeom prst="ellipse">
            <a:avLst/>
          </a:prstGeom>
          <a:solidFill>
            <a:srgbClr val="D0E5EB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E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0772775" cy="1286405"/>
          </a:xfrm>
        </p:spPr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The Affordable Care Act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indent="0">
              <a:spcBef>
                <a:spcPts val="2400"/>
              </a:spcBef>
              <a:buNone/>
            </a:pPr>
            <a:r>
              <a:rPr lang="en-US" sz="2800" dirty="0" smtClean="0"/>
              <a:t>Signed into law by President Obama on 3/23/10, the </a:t>
            </a:r>
            <a:r>
              <a:rPr lang="en-US" sz="2800" b="1" dirty="0" smtClean="0"/>
              <a:t>Affordable Care Act (ACA)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marL="47942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Requires everyone to have health insurance (called the </a:t>
            </a:r>
            <a:r>
              <a:rPr lang="en-US" sz="2800" b="1" dirty="0" smtClean="0"/>
              <a:t>Individual Mandate</a:t>
            </a:r>
            <a:r>
              <a:rPr lang="en-US" sz="2800" dirty="0" smtClean="0"/>
              <a:t>)</a:t>
            </a:r>
          </a:p>
          <a:p>
            <a:pPr marL="47942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Provides more options to enable people to meet that mandate by:</a:t>
            </a:r>
          </a:p>
          <a:p>
            <a:pPr marL="9366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enalizing certain employers that don’t offer affordable coverage to their employees (called the </a:t>
            </a:r>
            <a:r>
              <a:rPr lang="en-US" sz="2600" b="1" dirty="0" smtClean="0"/>
              <a:t>Employer Mandate</a:t>
            </a:r>
            <a:r>
              <a:rPr lang="en-US" sz="2600" dirty="0" smtClean="0"/>
              <a:t>)</a:t>
            </a:r>
          </a:p>
          <a:p>
            <a:pPr marL="9366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Providing </a:t>
            </a:r>
            <a:r>
              <a:rPr lang="en-US" sz="2600" dirty="0"/>
              <a:t>subsidies to enable </a:t>
            </a:r>
            <a:r>
              <a:rPr lang="en-US" sz="2600" dirty="0" smtClean="0"/>
              <a:t>low-to </a:t>
            </a:r>
            <a:r>
              <a:rPr lang="en-US" sz="2600" dirty="0"/>
              <a:t>moderate-income individuals </a:t>
            </a:r>
            <a:r>
              <a:rPr lang="en-US" sz="2600" dirty="0" smtClean="0"/>
              <a:t>to purchase </a:t>
            </a:r>
            <a:r>
              <a:rPr lang="en-US" sz="2600" dirty="0"/>
              <a:t>private </a:t>
            </a:r>
            <a:r>
              <a:rPr lang="en-US" sz="2600" dirty="0" smtClean="0"/>
              <a:t>insurance (called the </a:t>
            </a:r>
            <a:r>
              <a:rPr lang="en-US" sz="2600" b="1" dirty="0" smtClean="0"/>
              <a:t>Exchange Subsidies</a:t>
            </a:r>
            <a:r>
              <a:rPr lang="en-US" sz="2600" dirty="0" smtClean="0"/>
              <a:t>)</a:t>
            </a:r>
            <a:endParaRPr lang="en-US" sz="2600" dirty="0"/>
          </a:p>
          <a:p>
            <a:pPr marL="9366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Providing states with additional funding and the option to insure low-income adults in the Medicaid program (called the </a:t>
            </a:r>
            <a:r>
              <a:rPr lang="en-US" sz="2600" b="1" dirty="0" smtClean="0"/>
              <a:t>Medicaid Expansion</a:t>
            </a:r>
            <a:r>
              <a:rPr lang="en-US" sz="2600" dirty="0" smtClean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40" y="385236"/>
            <a:ext cx="10772775" cy="13292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B9BD5"/>
                </a:solidFill>
              </a:rPr>
              <a:t>The Affordable Care Act in San Francisco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297E-E89D-4596-B62E-E93269924286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5447" y="1819424"/>
            <a:ext cx="10609384" cy="4546208"/>
          </a:xfrm>
          <a:prstGeom prst="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lvl="1" indent="0">
              <a:buFont typeface="Arial" pitchFamily="34" charset="0"/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San Francisco has seen success </a:t>
            </a:r>
            <a:r>
              <a:rPr lang="en-US" sz="2800" dirty="0" smtClean="0">
                <a:latin typeface="Calibri" panose="020F0502020204030204" pitchFamily="34" charset="0"/>
              </a:rPr>
              <a:t>in the implementation of the ACA.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133,000 </a:t>
            </a:r>
            <a:r>
              <a:rPr lang="en-US" sz="2800" b="1" dirty="0"/>
              <a:t>San Franciscans </a:t>
            </a:r>
            <a:r>
              <a:rPr lang="en-US" sz="2800" dirty="0"/>
              <a:t>have ACA-insurance</a:t>
            </a:r>
          </a:p>
          <a:p>
            <a:pPr marL="936625" lvl="2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93,000 new Medicaid (</a:t>
            </a:r>
            <a:r>
              <a:rPr lang="en-US" sz="2600" dirty="0" err="1"/>
              <a:t>Medi</a:t>
            </a:r>
            <a:r>
              <a:rPr lang="en-US" sz="2600" dirty="0"/>
              <a:t>-Cal) enrollees </a:t>
            </a:r>
          </a:p>
          <a:p>
            <a:pPr marL="936625" lvl="2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40,000 insured through Covered California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 smtClean="0"/>
              <a:t>Uninsurance</a:t>
            </a:r>
            <a:r>
              <a:rPr lang="en-US" sz="2800" dirty="0" smtClean="0"/>
              <a:t> </a:t>
            </a:r>
            <a:r>
              <a:rPr lang="en-US" sz="2800" dirty="0"/>
              <a:t>rate cut in half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More </a:t>
            </a:r>
            <a:r>
              <a:rPr lang="en-US" sz="2800" dirty="0"/>
              <a:t>San Franciscans assess their own health as good or better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Fewer San Franciscans delaying needed care</a:t>
            </a:r>
          </a:p>
        </p:txBody>
      </p:sp>
    </p:spTree>
    <p:extLst>
      <p:ext uri="{BB962C8B-B14F-4D97-AF65-F5344CB8AC3E}">
        <p14:creationId xmlns:p14="http://schemas.microsoft.com/office/powerpoint/2010/main" val="10770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0772775" cy="1286405"/>
          </a:xfrm>
        </p:spPr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The American Health Care Act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indent="0">
              <a:spcBef>
                <a:spcPts val="2400"/>
              </a:spcBef>
              <a:buNone/>
            </a:pPr>
            <a:r>
              <a:rPr lang="en-US" sz="2800" dirty="0"/>
              <a:t>On </a:t>
            </a:r>
            <a:r>
              <a:rPr lang="en-US" sz="2800" dirty="0" smtClean="0"/>
              <a:t>3/6/17, House </a:t>
            </a:r>
            <a:r>
              <a:rPr lang="en-US" sz="2800" dirty="0"/>
              <a:t>Republican leadership introduced the American Health Care Act (</a:t>
            </a:r>
            <a:r>
              <a:rPr lang="en-US" sz="2800" dirty="0" smtClean="0"/>
              <a:t>AHCA), to </a:t>
            </a:r>
            <a:r>
              <a:rPr lang="en-US" sz="2800" b="1" dirty="0" smtClean="0"/>
              <a:t>repeal and replace the Affordable Care Act</a:t>
            </a:r>
            <a:r>
              <a:rPr lang="en-US" sz="2800" dirty="0" smtClean="0"/>
              <a:t>.</a:t>
            </a:r>
          </a:p>
          <a:p>
            <a:pPr marL="22225" indent="0">
              <a:spcBef>
                <a:spcPts val="2400"/>
              </a:spcBef>
              <a:buNone/>
            </a:pPr>
            <a:r>
              <a:rPr lang="en-US" sz="2800" b="1" dirty="0" smtClean="0"/>
              <a:t>As currently proposed</a:t>
            </a:r>
            <a:r>
              <a:rPr lang="en-US" sz="2800" dirty="0" smtClean="0"/>
              <a:t>, the AHCA would:</a:t>
            </a:r>
          </a:p>
          <a:p>
            <a:pPr marL="479425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Repeal</a:t>
            </a:r>
            <a:r>
              <a:rPr lang="en-US" sz="2800" dirty="0" smtClean="0"/>
              <a:t> the individual and employer </a:t>
            </a:r>
            <a:r>
              <a:rPr lang="en-US" sz="2800" b="1" dirty="0" smtClean="0"/>
              <a:t>mandates</a:t>
            </a:r>
          </a:p>
          <a:p>
            <a:pPr marL="479425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Repeal</a:t>
            </a:r>
            <a:r>
              <a:rPr lang="en-US" sz="2800" dirty="0" smtClean="0"/>
              <a:t> the income-based </a:t>
            </a:r>
            <a:r>
              <a:rPr lang="en-US" sz="2800" b="1" dirty="0" smtClean="0"/>
              <a:t>exchange subsidies </a:t>
            </a:r>
            <a:r>
              <a:rPr lang="en-US" sz="2800" dirty="0" smtClean="0"/>
              <a:t>and replace them with age-based subsidies</a:t>
            </a:r>
          </a:p>
          <a:p>
            <a:pPr marL="479425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Reduce</a:t>
            </a:r>
            <a:r>
              <a:rPr lang="en-US" sz="2800" dirty="0" smtClean="0"/>
              <a:t> federal Medicaid funding to states like California that opted into the </a:t>
            </a:r>
            <a:r>
              <a:rPr lang="en-US" sz="2800" b="1" dirty="0" smtClean="0"/>
              <a:t>Medicaid Expansion</a:t>
            </a:r>
          </a:p>
          <a:p>
            <a:pPr marL="479425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/>
              <a:t>Restructure</a:t>
            </a:r>
            <a:r>
              <a:rPr lang="en-US" sz="2800" dirty="0" smtClean="0"/>
              <a:t> the </a:t>
            </a:r>
            <a:r>
              <a:rPr lang="en-US" sz="2800" b="1" dirty="0" smtClean="0"/>
              <a:t>pre-ACA Medicaid </a:t>
            </a:r>
            <a:r>
              <a:rPr lang="en-US" sz="2800" dirty="0" smtClean="0"/>
              <a:t>program by capping federal funding</a:t>
            </a:r>
          </a:p>
          <a:p>
            <a:pPr marL="479425" indent="-457200"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0772775" cy="12864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B9BD5"/>
                </a:solidFill>
              </a:rPr>
              <a:t>California’s Role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indent="0">
              <a:spcBef>
                <a:spcPts val="2400"/>
              </a:spcBef>
              <a:buNone/>
            </a:pPr>
            <a:r>
              <a:rPr lang="en-US" sz="2800" b="1" dirty="0" smtClean="0"/>
              <a:t>California’s</a:t>
            </a:r>
            <a:r>
              <a:rPr lang="en-US" sz="2800" dirty="0" smtClean="0"/>
              <a:t> </a:t>
            </a:r>
            <a:r>
              <a:rPr lang="en-US" sz="2800" b="1" dirty="0" smtClean="0"/>
              <a:t>policy</a:t>
            </a:r>
            <a:r>
              <a:rPr lang="en-US" sz="2800" dirty="0" smtClean="0"/>
              <a:t> </a:t>
            </a:r>
            <a:r>
              <a:rPr lang="en-US" sz="2800" b="1" dirty="0" smtClean="0"/>
              <a:t>response</a:t>
            </a:r>
            <a:r>
              <a:rPr lang="en-US" sz="2800" dirty="0" smtClean="0"/>
              <a:t> to the passage of the AHCA, if it occurs, </a:t>
            </a:r>
            <a:r>
              <a:rPr lang="en-US" sz="2800" b="1" dirty="0" smtClean="0"/>
              <a:t>is as important as the federal action</a:t>
            </a:r>
            <a:r>
              <a:rPr lang="en-US" sz="2800" dirty="0" smtClean="0"/>
              <a:t>.</a:t>
            </a:r>
            <a:endParaRPr lang="en-US" sz="2800" dirty="0"/>
          </a:p>
          <a:p>
            <a:pPr marL="22225" indent="0">
              <a:spcBef>
                <a:spcPts val="2400"/>
              </a:spcBef>
              <a:buNone/>
            </a:pPr>
            <a:r>
              <a:rPr lang="en-US" sz="2800" b="1" dirty="0" smtClean="0"/>
              <a:t>If the AHCA is passed</a:t>
            </a:r>
            <a:r>
              <a:rPr lang="en-US" sz="2800" dirty="0" smtClean="0"/>
              <a:t>:</a:t>
            </a:r>
            <a:endParaRPr lang="en-US" sz="2800" dirty="0"/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California will receive </a:t>
            </a:r>
            <a:r>
              <a:rPr lang="en-US" sz="2800" b="1" dirty="0"/>
              <a:t>less federal Medicaid funding</a:t>
            </a:r>
            <a:r>
              <a:rPr lang="en-US" sz="2800" dirty="0"/>
              <a:t>, beginning largely in 2020.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With less federal funding, </a:t>
            </a:r>
            <a:r>
              <a:rPr lang="en-US" sz="2800" b="1" dirty="0"/>
              <a:t>California</a:t>
            </a:r>
            <a:r>
              <a:rPr lang="en-US" sz="2800" dirty="0"/>
              <a:t> </a:t>
            </a:r>
            <a:r>
              <a:rPr lang="en-US" sz="2800" b="1" dirty="0"/>
              <a:t>could</a:t>
            </a:r>
            <a:r>
              <a:rPr lang="en-US" sz="2800" dirty="0"/>
              <a:t> </a:t>
            </a:r>
            <a:r>
              <a:rPr lang="en-US" sz="2800" b="1" dirty="0"/>
              <a:t>look to trim its </a:t>
            </a:r>
            <a:r>
              <a:rPr lang="en-US" sz="2800" b="1" dirty="0" err="1"/>
              <a:t>Medi</a:t>
            </a:r>
            <a:r>
              <a:rPr lang="en-US" sz="2800" b="1" dirty="0"/>
              <a:t>-Cal budget </a:t>
            </a:r>
            <a:r>
              <a:rPr lang="en-US" sz="2800" dirty="0"/>
              <a:t>in the following ways</a:t>
            </a:r>
            <a:r>
              <a:rPr lang="en-US" sz="2800" b="1" dirty="0"/>
              <a:t>:</a:t>
            </a:r>
          </a:p>
          <a:p>
            <a:pPr marL="936625" lvl="2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Reduced reimbursement </a:t>
            </a:r>
            <a:r>
              <a:rPr lang="en-US" sz="2600" dirty="0"/>
              <a:t>to providers</a:t>
            </a:r>
          </a:p>
          <a:p>
            <a:pPr marL="936625" lvl="2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Reduced eligibility </a:t>
            </a:r>
            <a:r>
              <a:rPr lang="en-US" sz="2600" dirty="0"/>
              <a:t>for services </a:t>
            </a:r>
          </a:p>
          <a:p>
            <a:pPr marL="936625" lvl="2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/>
              <a:t>Reduced</a:t>
            </a:r>
            <a:r>
              <a:rPr lang="en-US" sz="2600" dirty="0"/>
              <a:t> set of </a:t>
            </a:r>
            <a:r>
              <a:rPr lang="en-US" sz="2600" b="1" dirty="0"/>
              <a:t>services</a:t>
            </a:r>
            <a:r>
              <a:rPr lang="en-US" sz="2600" dirty="0"/>
              <a:t> available to beneficiaries</a:t>
            </a:r>
          </a:p>
          <a:p>
            <a:pPr marL="22225" indent="0">
              <a:spcBef>
                <a:spcPts val="2400"/>
              </a:spcBef>
              <a:buNone/>
            </a:pP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1212498" cy="12864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Potential Impact of the AHCA on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lvl="1" indent="0">
              <a:spcBef>
                <a:spcPts val="2400"/>
              </a:spcBef>
              <a:buNone/>
            </a:pPr>
            <a:r>
              <a:rPr lang="en-US" sz="2800" b="1" dirty="0"/>
              <a:t>The actual impact of the AHCA will depend on: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specifics in final bill (if passed)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California’s policy response</a:t>
            </a:r>
          </a:p>
          <a:p>
            <a:pPr marL="22225" lvl="1" indent="0">
              <a:spcBef>
                <a:spcPts val="2400"/>
              </a:spcBef>
              <a:buNone/>
            </a:pPr>
            <a:r>
              <a:rPr lang="en-US" sz="2800" b="1" dirty="0"/>
              <a:t>Coverage for 133,000 San Franciscans who obtained insurance under the ACA could be lost or reduced: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93,000 obtained coverage through the Medicaid expansion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40,000 people enrolled in Covered California</a:t>
            </a:r>
          </a:p>
          <a:p>
            <a:pPr marL="22225" indent="0">
              <a:spcBef>
                <a:spcPts val="2400"/>
              </a:spcBef>
              <a:buNone/>
            </a:pP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2" y="370941"/>
            <a:ext cx="11212498" cy="12864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Potential Impact of the AHCA on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72" y="1968816"/>
            <a:ext cx="10753725" cy="42535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640-5069-4F43-B9E5-82882182E6D8}" type="datetime1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8630" y="1569885"/>
            <a:ext cx="10753725" cy="466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lvl="1" indent="0">
              <a:spcBef>
                <a:spcPts val="2400"/>
              </a:spcBef>
              <a:buNone/>
            </a:pPr>
            <a:r>
              <a:rPr lang="en-US" sz="2800" b="1" dirty="0"/>
              <a:t>Of the 133,000 San Franciscans in ACA insurance: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~¼ receive their care through </a:t>
            </a:r>
            <a:r>
              <a:rPr lang="en-US" sz="2800" dirty="0" smtClean="0"/>
              <a:t>SFDPH</a:t>
            </a:r>
            <a:endParaRPr lang="en-US" sz="2800" dirty="0"/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~¾ receive their care in other SF health </a:t>
            </a:r>
            <a:r>
              <a:rPr lang="en-US" sz="2800" dirty="0" smtClean="0"/>
              <a:t>systems</a:t>
            </a:r>
          </a:p>
          <a:p>
            <a:pPr marL="479425" lvl="1" indent="-45720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Some </a:t>
            </a:r>
            <a:r>
              <a:rPr lang="en-US" sz="2800" dirty="0"/>
              <a:t>or all of these individuals could lose their </a:t>
            </a:r>
            <a:r>
              <a:rPr lang="en-US" sz="2800" dirty="0" smtClean="0"/>
              <a:t>insurance or have their benefits reduced</a:t>
            </a:r>
            <a:endParaRPr lang="en-US" sz="2800" dirty="0"/>
          </a:p>
          <a:p>
            <a:pPr marL="22225" lvl="1" indent="0">
              <a:spcBef>
                <a:spcPts val="2400"/>
              </a:spcBef>
              <a:buNone/>
            </a:pPr>
            <a:r>
              <a:rPr lang="en-US" sz="2800" dirty="0"/>
              <a:t>To </a:t>
            </a:r>
            <a:r>
              <a:rPr lang="en-US" sz="2800" b="1" dirty="0"/>
              <a:t>preserve the gains we have made as a result of the ACA</a:t>
            </a:r>
            <a:r>
              <a:rPr lang="en-US" sz="2800" dirty="0"/>
              <a:t>, we would need to determine how we can maintain continuity of care for this </a:t>
            </a:r>
            <a:r>
              <a:rPr lang="en-US" sz="2800" dirty="0" smtClean="0"/>
              <a:t>population.</a:t>
            </a:r>
          </a:p>
          <a:p>
            <a:pPr marL="22225" lvl="1" indent="0">
              <a:spcBef>
                <a:spcPts val="2400"/>
              </a:spcBef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Healthy San Francisco </a:t>
            </a:r>
            <a:r>
              <a:rPr lang="en-US" sz="2800" dirty="0" smtClean="0"/>
              <a:t>infrastructure remains in place.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00810" y="5460961"/>
            <a:ext cx="2926080" cy="1397039"/>
          </a:xfrm>
        </p:spPr>
        <p:txBody>
          <a:bodyPr/>
          <a:lstStyle/>
          <a:p>
            <a:fld id="{045042ED-7698-437F-810D-94AC3D86B97E}" type="slidenum">
              <a:rPr lang="en-US" sz="2800" smtClean="0">
                <a:solidFill>
                  <a:schemeClr val="tx1">
                    <a:alpha val="2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17832</TotalTime>
  <Words>876</Words>
  <Application>Microsoft Office PowerPoint</Application>
  <PresentationFormat>Widescreen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Metropolitan</vt:lpstr>
      <vt:lpstr>Federal Update</vt:lpstr>
      <vt:lpstr>Introduction</vt:lpstr>
      <vt:lpstr>PowerPoint Presentation</vt:lpstr>
      <vt:lpstr>The Affordable Care Act</vt:lpstr>
      <vt:lpstr>The Affordable Care Act in San Francisco</vt:lpstr>
      <vt:lpstr>The American Health Care Act</vt:lpstr>
      <vt:lpstr>California’s Role</vt:lpstr>
      <vt:lpstr>Potential Impact of the AHCA on San Francisco</vt:lpstr>
      <vt:lpstr>Potential Impact of the AHCA on San Francisco</vt:lpstr>
      <vt:lpstr>President’s Budget</vt:lpstr>
      <vt:lpstr>What is SFDPH doing to prepare?</vt:lpstr>
    </vt:vector>
  </TitlesOfParts>
  <Company>ccsf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Post-Election</dc:title>
  <dc:creator>Colleen Chawla</dc:creator>
  <cp:lastModifiedBy>Colleen Chawla</cp:lastModifiedBy>
  <cp:revision>551</cp:revision>
  <cp:lastPrinted>2017-03-20T21:17:44Z</cp:lastPrinted>
  <dcterms:created xsi:type="dcterms:W3CDTF">2016-11-15T15:14:47Z</dcterms:created>
  <dcterms:modified xsi:type="dcterms:W3CDTF">2017-03-23T16:42:50Z</dcterms:modified>
</cp:coreProperties>
</file>